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</p:sldIdLst>
  <p:sldSz cy="5143500" cx="9144000"/>
  <p:notesSz cx="6858000" cy="9144000"/>
  <p:embeddedFontLst>
    <p:embeddedFont>
      <p:font typeface="Roboto Mono Medium"/>
      <p:regular r:id="rId119"/>
      <p:bold r:id="rId120"/>
      <p:italic r:id="rId121"/>
      <p:boldItalic r:id="rId122"/>
    </p:embeddedFont>
    <p:embeddedFont>
      <p:font typeface="Roboto"/>
      <p:regular r:id="rId123"/>
      <p:bold r:id="rId124"/>
      <p:italic r:id="rId125"/>
      <p:boldItalic r:id="rId126"/>
    </p:embeddedFont>
    <p:embeddedFont>
      <p:font typeface="Open Sans SemiBold"/>
      <p:regular r:id="rId127"/>
      <p:bold r:id="rId128"/>
      <p:italic r:id="rId129"/>
      <p:boldItalic r:id="rId130"/>
    </p:embeddedFont>
    <p:embeddedFont>
      <p:font typeface="Open Sans ExtraBold"/>
      <p:bold r:id="rId131"/>
      <p:boldItalic r:id="rId132"/>
    </p:embeddedFont>
    <p:embeddedFont>
      <p:font typeface="Open Sans Medium"/>
      <p:regular r:id="rId133"/>
      <p:bold r:id="rId134"/>
      <p:italic r:id="rId135"/>
      <p:boldItalic r:id="rId136"/>
    </p:embeddedFont>
    <p:embeddedFont>
      <p:font typeface="Roboto Mono"/>
      <p:regular r:id="rId137"/>
      <p:bold r:id="rId138"/>
      <p:italic r:id="rId139"/>
      <p:boldItalic r:id="rId140"/>
    </p:embeddedFont>
    <p:embeddedFont>
      <p:font typeface="Open Sans Light"/>
      <p:regular r:id="rId141"/>
      <p:bold r:id="rId142"/>
      <p:italic r:id="rId143"/>
      <p:boldItalic r:id="rId144"/>
    </p:embeddedFont>
    <p:embeddedFont>
      <p:font typeface="Open Sans"/>
      <p:regular r:id="rId145"/>
      <p:bold r:id="rId146"/>
      <p:italic r:id="rId147"/>
      <p:boldItalic r:id="rId1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49" roundtripDataSignature="AMtx7mjuaqNkhiD8wiVU63nPCqjepIG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247A76-C49B-4A45-A8BA-93ADF82A0DF7}">
  <a:tblStyle styleId="{9C247A76-C49B-4A45-A8BA-93ADF82A0DF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OpenSansSemiBold-italic.fntdata"/><Relationship Id="rId128" Type="http://schemas.openxmlformats.org/officeDocument/2006/relationships/font" Target="fonts/OpenSansSemiBold-bold.fntdata"/><Relationship Id="rId127" Type="http://schemas.openxmlformats.org/officeDocument/2006/relationships/font" Target="fonts/OpenSansSemiBold-regular.fntdata"/><Relationship Id="rId126" Type="http://schemas.openxmlformats.org/officeDocument/2006/relationships/font" Target="fonts/Roboto-boldItalic.fntdata"/><Relationship Id="rId26" Type="http://schemas.openxmlformats.org/officeDocument/2006/relationships/slide" Target="slides/slide20.xml"/><Relationship Id="rId121" Type="http://schemas.openxmlformats.org/officeDocument/2006/relationships/font" Target="fonts/RobotoMonoMedium-italic.fntdata"/><Relationship Id="rId25" Type="http://schemas.openxmlformats.org/officeDocument/2006/relationships/slide" Target="slides/slide19.xml"/><Relationship Id="rId120" Type="http://schemas.openxmlformats.org/officeDocument/2006/relationships/font" Target="fonts/RobotoMono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Roboto-italic.fntdata"/><Relationship Id="rId29" Type="http://schemas.openxmlformats.org/officeDocument/2006/relationships/slide" Target="slides/slide23.xml"/><Relationship Id="rId124" Type="http://schemas.openxmlformats.org/officeDocument/2006/relationships/font" Target="fonts/Roboto-bold.fntdata"/><Relationship Id="rId123" Type="http://schemas.openxmlformats.org/officeDocument/2006/relationships/font" Target="fonts/Roboto-regular.fntdata"/><Relationship Id="rId122" Type="http://schemas.openxmlformats.org/officeDocument/2006/relationships/font" Target="fonts/RobotoMonoMedium-bold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font" Target="fonts/RobotoMonoMedium-regular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customschemas.google.com/relationships/presentationmetadata" Target="metadata"/><Relationship Id="rId4" Type="http://schemas.openxmlformats.org/officeDocument/2006/relationships/tableStyles" Target="tableStyles.xml"/><Relationship Id="rId148" Type="http://schemas.openxmlformats.org/officeDocument/2006/relationships/font" Target="fonts/OpenSans-boldItalic.fntdata"/><Relationship Id="rId9" Type="http://schemas.openxmlformats.org/officeDocument/2006/relationships/slide" Target="slides/slide3.xml"/><Relationship Id="rId143" Type="http://schemas.openxmlformats.org/officeDocument/2006/relationships/font" Target="fonts/OpenSansLight-italic.fntdata"/><Relationship Id="rId142" Type="http://schemas.openxmlformats.org/officeDocument/2006/relationships/font" Target="fonts/OpenSansLight-bold.fntdata"/><Relationship Id="rId141" Type="http://schemas.openxmlformats.org/officeDocument/2006/relationships/font" Target="fonts/OpenSansLight-regular.fntdata"/><Relationship Id="rId140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OpenSans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OpenSans-bold.fntdata"/><Relationship Id="rId7" Type="http://schemas.openxmlformats.org/officeDocument/2006/relationships/slide" Target="slides/slide1.xml"/><Relationship Id="rId145" Type="http://schemas.openxmlformats.org/officeDocument/2006/relationships/font" Target="fonts/OpenSans-regular.fntdata"/><Relationship Id="rId8" Type="http://schemas.openxmlformats.org/officeDocument/2006/relationships/slide" Target="slides/slide2.xml"/><Relationship Id="rId144" Type="http://schemas.openxmlformats.org/officeDocument/2006/relationships/font" Target="fonts/OpenSansLight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RobotoMono-italic.fntdata"/><Relationship Id="rId138" Type="http://schemas.openxmlformats.org/officeDocument/2006/relationships/font" Target="fonts/RobotoMono-bold.fntdata"/><Relationship Id="rId137" Type="http://schemas.openxmlformats.org/officeDocument/2006/relationships/font" Target="fonts/RobotoMono-regular.fntdata"/><Relationship Id="rId132" Type="http://schemas.openxmlformats.org/officeDocument/2006/relationships/font" Target="fonts/OpenSansExtraBold-boldItalic.fntdata"/><Relationship Id="rId131" Type="http://schemas.openxmlformats.org/officeDocument/2006/relationships/font" Target="fonts/OpenSansExtraBold-bold.fntdata"/><Relationship Id="rId130" Type="http://schemas.openxmlformats.org/officeDocument/2006/relationships/font" Target="fonts/OpenSansSemiBold-boldItalic.fntdata"/><Relationship Id="rId136" Type="http://schemas.openxmlformats.org/officeDocument/2006/relationships/font" Target="fonts/OpenSansMedium-boldItalic.fntdata"/><Relationship Id="rId135" Type="http://schemas.openxmlformats.org/officeDocument/2006/relationships/font" Target="fonts/OpenSansMedium-italic.fntdata"/><Relationship Id="rId134" Type="http://schemas.openxmlformats.org/officeDocument/2006/relationships/font" Target="fonts/OpenSansMedium-bold.fntdata"/><Relationship Id="rId133" Type="http://schemas.openxmlformats.org/officeDocument/2006/relationships/font" Target="fonts/OpenSansMedium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9c4068ec4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9c4068e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c4068ec4_4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39c4068ec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9c4068ec4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39c4068e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9c4068ec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39c4068ec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c4068ec4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39c4068ec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9c4068ec4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39c4068ec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5.png"/><Relationship Id="rId7" Type="http://schemas.openxmlformats.org/officeDocument/2006/relationships/image" Target="../media/image26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Relationship Id="rId4" Type="http://schemas.openxmlformats.org/officeDocument/2006/relationships/image" Target="../media/image32.jpg"/><Relationship Id="rId5" Type="http://schemas.openxmlformats.org/officeDocument/2006/relationships/image" Target="../media/image4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c4068ec4_4_4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6</a:t>
            </a:r>
            <a:endParaRPr/>
          </a:p>
        </p:txBody>
      </p:sp>
      <p:sp>
        <p:nvSpPr>
          <p:cNvPr id="788" name="Google Shape;788;g339c4068ec4_4_4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c4068ec4_4_5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OBJEKTOVĚ ORIENTOVANÉ PROGRAMOVÁNÍ</a:t>
            </a:r>
            <a:endParaRPr/>
          </a:p>
        </p:txBody>
      </p:sp>
      <p:sp>
        <p:nvSpPr>
          <p:cNvPr id="794" name="Google Shape;794;g339c4068ec4_4_5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Objekty, instance, třídy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9c4068ec4_4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0" name="Google Shape;800;g339c4068ec4_4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Instance,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konkrétní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existující předmět/entita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programu existuje jen po dobu jeho běhu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Vzniká na základě definice třídy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1" name="Google Shape;801;g339c4068ec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42" y="2805886"/>
            <a:ext cx="1441825" cy="1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39c4068ec4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684" y="2078936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9c4068ec4_4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g339c4068ec4_4_1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Předpis, na základě kterého se vytváří objekt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vlastnosti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metody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Google Shape;809;g339c4068ec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900" y="3218988"/>
            <a:ext cx="1302998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39c4068ec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375" y="3152250"/>
            <a:ext cx="1446500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Moji-black 1F34F.svg - Wikimedia Commons" id="811" name="Google Shape;811;g339c4068ec4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27025"/>
            <a:ext cx="1826100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apple | Free SVG" id="812" name="Google Shape;812;g339c4068ec4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425" y="3219000"/>
            <a:ext cx="1303000" cy="13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g339c4068ec4_4_12"/>
          <p:cNvCxnSpPr/>
          <p:nvPr/>
        </p:nvCxnSpPr>
        <p:spPr>
          <a:xfrm flipH="1" rot="10800000">
            <a:off x="5087175" y="1982550"/>
            <a:ext cx="1231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g339c4068ec4_4_12"/>
          <p:cNvCxnSpPr>
            <a:stCxn id="809" idx="0"/>
            <a:endCxn id="811" idx="2"/>
          </p:cNvCxnSpPr>
          <p:nvPr/>
        </p:nvCxnSpPr>
        <p:spPr>
          <a:xfrm flipH="1" rot="10800000">
            <a:off x="6538399" y="2153088"/>
            <a:ext cx="2616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g339c4068ec4_4_12"/>
          <p:cNvCxnSpPr>
            <a:stCxn id="810" idx="0"/>
          </p:cNvCxnSpPr>
          <p:nvPr/>
        </p:nvCxnSpPr>
        <p:spPr>
          <a:xfrm rot="10800000">
            <a:off x="7312525" y="2040750"/>
            <a:ext cx="7881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9c4068ec4_4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1" name="Google Shape;821;g339c4068ec4_4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Barva;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Tvar;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MaStopku;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Velikost;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VypisVlastnosti()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Console.WriteLine("Moje barva je {0}, jsem {1}, moje 					velikost je {2}.", Barva, Tvar, Velikost);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9c4068ec4_4_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PRÁCE S OBJEKTEM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7" name="Google Shape;827;g339c4068ec4_4_2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 nejprve vytvoříme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Jablko pepa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Jablko();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vytvořili jsme proměnnou pepa datového typu Jablko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existujícímu objektu můžeme nastavit konkrétní hodnoty do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pepa.Barva = "zelená";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pepa.Velikost = 10;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existujícím objektu můžeme zavolat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metodu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definovanou v jeho třídě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pepa.VypisVlastnosti();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{9C247A76-C49B-4A45-A8BA-93ADF82A0DF7}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{9C247A76-C49B-4A45-A8BA-93ADF82A0DF7}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